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37" r:id="rId2"/>
    <p:sldId id="1007" r:id="rId3"/>
    <p:sldId id="1110" r:id="rId4"/>
    <p:sldId id="1111" r:id="rId5"/>
    <p:sldId id="1112" r:id="rId6"/>
    <p:sldId id="1023" r:id="rId7"/>
    <p:sldId id="1024" r:id="rId8"/>
    <p:sldId id="1025" r:id="rId9"/>
    <p:sldId id="1113" r:id="rId10"/>
    <p:sldId id="1114" r:id="rId11"/>
    <p:sldId id="1115" r:id="rId12"/>
    <p:sldId id="1117" r:id="rId13"/>
    <p:sldId id="1118" r:id="rId14"/>
    <p:sldId id="1119" r:id="rId15"/>
    <p:sldId id="1120" r:id="rId16"/>
    <p:sldId id="1121" r:id="rId17"/>
    <p:sldId id="1122" r:id="rId18"/>
    <p:sldId id="1123" r:id="rId19"/>
    <p:sldId id="1125" r:id="rId20"/>
    <p:sldId id="909" r:id="rId21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3300"/>
    <a:srgbClr val="FF9900"/>
    <a:srgbClr val="FFFF66"/>
    <a:srgbClr val="99CC00"/>
    <a:srgbClr val="800000"/>
    <a:srgbClr val="996633"/>
    <a:srgbClr val="FC58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549" autoAdjust="0"/>
    <p:restoredTop sz="99882" autoAdjust="0"/>
  </p:normalViewPr>
  <p:slideViewPr>
    <p:cSldViewPr>
      <p:cViewPr>
        <p:scale>
          <a:sx n="80" d="100"/>
          <a:sy n="80" d="100"/>
        </p:scale>
        <p:origin x="-126" y="696"/>
      </p:cViewPr>
      <p:guideLst>
        <p:guide orient="horz" pos="2160"/>
        <p:guide orient="horz" pos="663"/>
        <p:guide orient="horz" pos="3158"/>
        <p:guide orient="horz" pos="3748"/>
        <p:guide pos="5978"/>
        <p:guide pos="262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pPr>
              <a:defRPr/>
            </a:pPr>
            <a:fld id="{6B184677-640F-46C2-900E-9EF0D289886B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pPr>
              <a:defRPr/>
            </a:pPr>
            <a:fld id="{2BA4985D-259C-4256-8FD4-E7ADAAEF6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6CBB6A-64CA-431E-A78A-DBC7141355E3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0675" cy="3059113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8BCB49-7C77-4798-B1D8-B3A4953FF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BF5CD-9744-42F6-8ACE-F807ECB8A6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1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AB0D5-A28C-41A2-A31B-5FBEFC6EDFA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28051-0481-4087-8DC9-6147AC94FA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11206"/>
            <a:ext cx="8915400" cy="560406"/>
          </a:xfrm>
        </p:spPr>
        <p:txBody>
          <a:bodyPr>
            <a:normAutofit/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000240"/>
            <a:ext cx="8915400" cy="4125924"/>
          </a:xfrm>
        </p:spPr>
        <p:txBody>
          <a:bodyPr>
            <a:normAutofit/>
          </a:bodyPr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8608-E2C2-482B-B46A-04C59796F8ED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FC8E-A03D-473B-9691-FCFE4856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03A5-569E-476C-AA78-E604B253C47F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086E-CA6A-4000-8F43-3BB48886F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6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B0C-7B8D-46A4-B59F-BA750B6CE7E9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298F-E265-4333-9B61-EC60444E5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C085-9680-4937-AD94-C286FA23F94C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3F56-AFD9-4197-8798-45E132395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2DBC-F921-4F53-95F3-EBBEA0DB7919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C26B-BD62-4D97-96AD-0862E410B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E554-CCB3-4669-B975-C7D3B83932C1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9A6C-B65D-4CAD-96D4-73AB9E1F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69BF-522E-4A35-8391-501058E2192B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4B29-1523-4827-BF67-21AD1368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4BF0-F3E3-45A1-8105-F341590A1E6E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BD38-7804-4272-BA10-C86A404E5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33D4-1875-48C7-9629-1BF60CAB372F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0032-261D-4E53-BE03-0E658CD4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33EA-5517-4642-9E7C-17A772B79A52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47A2-915C-4DDC-A9CC-968BE7144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EC8A-F1DE-48BC-84E9-A53349440205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479C-0414-4E2F-86DD-D28C01174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D3DE-E42F-4812-BF81-7B7CA67D431A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F808-4BF6-4741-93F6-908BD315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ЧГУ_0001.jpg"/>
          <p:cNvPicPr>
            <a:picLocks noChangeAspect="1"/>
          </p:cNvPicPr>
          <p:nvPr/>
        </p:nvPicPr>
        <p:blipFill>
          <a:blip r:embed="rId14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 bwMode="auto">
          <a:xfrm>
            <a:off x="2792413" y="274638"/>
            <a:ext cx="66182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4756C-84D4-45C8-9B43-F5E37078584F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72C1F-C46F-4828-8066-BE03533B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050" y="1928813"/>
            <a:ext cx="9359900" cy="25177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cap="none" dirty="0" smtClean="0">
                <a:latin typeface="Arial Black" pitchFamily="34" charset="0"/>
              </a:rPr>
              <a:t>НАУЧНО-ПРАКТИЧЕСКОЕ ОБОСНОВАНИЕ МОДЕЛИ ВНЕДРЕНИЯ ИНКЛЮЗИВНОГО ОБРАЗОВАНИЯ В ДОШКОЛЬНОЙ ОБРАЗОВАТЕЛЬНОЙ ОРГАНИЗАЦИИ</a:t>
            </a:r>
            <a:endParaRPr lang="en-US" sz="2800" cap="none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38813" y="4643438"/>
            <a:ext cx="3832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к.п.н., доцент кафедры дефектологического образования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C00000"/>
                </a:solidFill>
              </a:rPr>
              <a:t>Татьяна Васильевна Захарова</a:t>
            </a:r>
          </a:p>
        </p:txBody>
      </p:sp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0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21511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2151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514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21517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21512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10752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107531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107533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952472" y="1214422"/>
            <a:ext cx="8215370" cy="928694"/>
          </a:xfrm>
          <a:prstGeom prst="roundRect">
            <a:avLst/>
          </a:prstGeom>
          <a:solidFill>
            <a:srgbClr val="FF66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внедрения инклюзивного образования</a:t>
            </a:r>
          </a:p>
          <a:p>
            <a:pPr marL="360363" lvl="3"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создание развивающей предметно-пространственной среды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6224" y="2928934"/>
            <a:ext cx="9248807" cy="242889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Создание среды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80968" y="3929066"/>
            <a:ext cx="3009890" cy="10715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Развивающая предметно-пространственная среда в инклюзивной группе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667116" y="4000504"/>
            <a:ext cx="3143272" cy="10715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Специальное оборудование для индивидуальной и фронтальной работы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96140" y="4000504"/>
            <a:ext cx="2357454" cy="714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Архитектурная доступность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52406" y="6143644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10752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107531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107533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6654" y="2071678"/>
            <a:ext cx="9501254" cy="392909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Деятельность по реализации инклюзивного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9530" y="1214422"/>
            <a:ext cx="9358378" cy="785818"/>
          </a:xfrm>
          <a:prstGeom prst="roundRect">
            <a:avLst/>
          </a:prstGeom>
          <a:solidFill>
            <a:srgbClr val="FF66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 по реализации инклюзивного образования детей с ОВЗ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38092" y="2357430"/>
            <a:ext cx="3071834" cy="642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Организованная образовательная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8092" y="3000372"/>
            <a:ext cx="3071834" cy="285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вариант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(у воспитателя специальное образование) – реализация содержания работы дефектолога/логопеда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вариант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(у воспитателя нет специального образования) – привлечение специалистов (дефектолог/логопед/психолог/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тьютор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 к проведению фронтальных занятий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381364" y="2714620"/>
            <a:ext cx="2714644" cy="9286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Совместная деятельность педагогов с детьми в режимных моментах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81364" y="3643314"/>
            <a:ext cx="2714644" cy="2143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использование режимных моментов для: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закрепления умений и навыков, сформированных дефектологом/логопедом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развития психических процессов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развития моторики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67446" y="2357430"/>
            <a:ext cx="3429024" cy="642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Организация работы с родителями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167446" y="3000372"/>
            <a:ext cx="3429024" cy="285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установление контакта, доверительных отношений;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изучение особенностей детско-родительских отношений;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формы работы с родителями (универсальные и специальные)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содержание работы с родителями детей с ОВЗ и инвалидностью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содержание работы с родителями детей с нормальным психофизическим развитием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297E-A10F-4DAD-B2EB-4A214A2CD3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953132" y="-2714668"/>
            <a:ext cx="714380" cy="6858048"/>
          </a:xfrm>
          <a:prstGeom prst="roundRect">
            <a:avLst/>
          </a:prstGeom>
          <a:solidFill>
            <a:srgbClr val="FF99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Характеристика контингента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4167182" y="-2357478"/>
            <a:ext cx="1714512" cy="9001188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711200" indent="-711200"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1200" indent="-711200"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Группы компенсирующей направленности для детей с нарушениями речи (ОНР, 1,2,3 уровень речевого развития; ОНР с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дизартрическим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компонентом; ОНР при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ринолалии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заикание) – до 12 чел.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844" y="3143248"/>
            <a:ext cx="9001125" cy="1357322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1200" indent="-711200" algn="ctr"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Логопункт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(ФН, ФФН) – до 25 чел.</a:t>
            </a:r>
          </a:p>
          <a:p>
            <a:pPr marL="711200" indent="-711200"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исьмо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Министерства образования РФ от 14.12.2000 № 2 «Об организации работы логопедического пункта общеобразовательного учреждения»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282" y="4643446"/>
            <a:ext cx="9001125" cy="1785950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 логопедической помощи детям с ОВЗ (ТНР; ЗПР; УО; РАС; ДЦП) – до 12 чел. </a:t>
            </a:r>
          </a:p>
          <a:p>
            <a:pPr marL="711200" indent="-711200"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Распоряжение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России от 06.08.2020 N Р-75 "Об утверждении примерного Положения об оказании логопедической помощи в организациях, осуществляющих образовательную деятельность"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297E-A10F-4DAD-B2EB-4A214A2CD3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953132" y="-2857544"/>
            <a:ext cx="714380" cy="6858048"/>
          </a:xfrm>
          <a:prstGeom prst="roundRect">
            <a:avLst/>
          </a:prstGeom>
          <a:solidFill>
            <a:srgbClr val="FF99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занятий, программа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3988587" y="-2321759"/>
            <a:ext cx="2071702" cy="9001188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711200" indent="-711200"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711200" indent="-711200"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Группы компенсирующей направленности для детей с нарушениями речи (АООП на основе типовых программ + ИОМ)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11200" indent="-711200" algn="ctr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фронтальные: по формированию звукопроизношения, по формированию лексико-грамматических средств языка, по развитию связной речи, по обучению грамоте;</a:t>
            </a:r>
          </a:p>
          <a:p>
            <a:pPr marL="711200" indent="-711200" algn="ctr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индивидуальные: по коррекции нарушений произносительной стороны речи, по формированию ЛГС и развитию СР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844" y="3357562"/>
            <a:ext cx="9001125" cy="928694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 algn="ctr">
              <a:defRPr/>
            </a:pP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Логопункт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(ИОМ)</a:t>
            </a:r>
          </a:p>
          <a:p>
            <a:pPr marL="711200" indent="-711200" algn="ctr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индивидуальные: по коррекции нарушений произносительной стороны речи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282" y="4429132"/>
            <a:ext cx="9001125" cy="2071702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 algn="ctr">
              <a:defRPr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Пункт логопедической помощи детям с ОВЗ (АОП + ИОМ)</a:t>
            </a:r>
          </a:p>
          <a:p>
            <a:pPr marL="711200" indent="-711200" algn="ctr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подгрупповые: по формированию звукопроизношения, по формированию лексико-грамматических средств языка, по развитию связной речи, по обучению грамоте;</a:t>
            </a:r>
          </a:p>
          <a:p>
            <a:pPr marL="711200" indent="-711200" algn="ctr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индивидуальные: по коррекции нарушений произносительной стороны речи, по формированию ЛГС и развитию СР</a:t>
            </a:r>
          </a:p>
          <a:p>
            <a:pPr marL="711200" indent="-711200" algn="ctr">
              <a:defRPr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200" indent="-711200" algn="ctr">
              <a:defRPr/>
            </a:pP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297E-A10F-4DAD-B2EB-4A214A2CD3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845975" y="-2750387"/>
            <a:ext cx="928694" cy="6858048"/>
          </a:xfrm>
          <a:prstGeom prst="roundRect">
            <a:avLst/>
          </a:prstGeom>
          <a:solidFill>
            <a:srgbClr val="FF99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работы учителя-логопеда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282" y="1285860"/>
            <a:ext cx="9001188" cy="1857388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Коррекционно-логопедическая работа учителя-логопеда основана на: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знании особенностей этиологии, механизмов, симптоматики речевых нарушений; структуры дефекта при различных речевых патологиях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знании психолого-педагогических особенностей детей с речевыми нарушениями (двигательных, познавательных, эмоциональных и т.д.)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282" y="3286124"/>
            <a:ext cx="9001188" cy="3000396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программных задач коррекционно-логопедической работы требует создания специальных условий: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личностно-ориентированный подход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использование многофункциональных пособий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чередование видов деятельности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фиксация и смена положения тела во время занятий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взаимодействие со всеми участниками образовательного процесса</a:t>
            </a:r>
          </a:p>
          <a:p>
            <a:pPr algn="ctr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комплексный подход к преодолению речевых нарушений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29725-9A0C-4485-99EF-5F1FFB7B0AD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8" y="1627188"/>
            <a:ext cx="3929063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14625" y="149225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Внедрение методических рекомендаций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по реализации адаптированных образовательных программ в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ДОО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52439" y="1143000"/>
            <a:ext cx="8929687" cy="7143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60838" y="1196981"/>
            <a:ext cx="5745162" cy="547211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1600" dirty="0"/>
              <a:t>Требования и подходы к структуре и содержанию АОП для детей дошкольного возраста с ОВЗ различных нозологических групп: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нарушения слуха (глухие, слабослышащие и позднооглохшие, дети после </a:t>
            </a:r>
            <a:r>
              <a:rPr lang="ru-RU" sz="1600" dirty="0" err="1"/>
              <a:t>кохлеарной</a:t>
            </a:r>
            <a:r>
              <a:rPr lang="ru-RU" sz="1600" dirty="0"/>
              <a:t> имплантации),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нарушения зрения (слепые, слабовидящие),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нарушения речи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нарушения  опорно-двигательного аппарата,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нарушения интеллекта (задержка психического развития, умственная отсталость),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расстройства </a:t>
            </a:r>
            <a:r>
              <a:rPr lang="ru-RU" sz="1600" dirty="0" err="1"/>
              <a:t>аутистического</a:t>
            </a:r>
            <a:r>
              <a:rPr lang="ru-RU" sz="1600" dirty="0"/>
              <a:t> спектра,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1600" dirty="0"/>
              <a:t>сложные и множественные нарушения.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endParaRPr lang="ru-RU" sz="400" dirty="0"/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sz="1600" dirty="0"/>
              <a:t>Требования к созданию развивающей предметно-пространственной среды, к применению образовательных и медицинских технологий, к организации взаимодействия специалистов ДОО с родителями и организации семейных форм дошкольного образования, к написанию рабочей программы педагога, к проведению мониторинга развития детей и достижений</a:t>
            </a:r>
            <a:endParaRPr lang="en-US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809861" y="274652"/>
            <a:ext cx="6858048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Программы ВПО. Укрупненная группа направлений подготовки в </a:t>
            </a:r>
            <a:r>
              <a:rPr lang="ru-RU" sz="24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ИПиП</a:t>
            </a:r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ЧГУ 44.00.00 Образование и педагогические науки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5" y="1643069"/>
            <a:ext cx="8929719" cy="47148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44.03.03 Специальное (дефектологическое) образование, </a:t>
            </a:r>
            <a:r>
              <a:rPr lang="ru-RU" sz="8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кафедра ДЕФО ЧГУ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), ООП: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i="1" dirty="0" err="1" smtClean="0"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«Дошкольная дефектология», «Логопедия»,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очная, заочная (полная и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ускоренная)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формы обучения)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магистратура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«Инклюзивное образование», «Специальная психология», «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Абилитационная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работа с детьми раннего возраста»,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очная, заочная вечерняя формы обучения)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подготовка научно-педагогических кадров в </a:t>
            </a: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аспирантуре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13.00.03 Коррекционная педагогика (сурдопедагогика и тифлопедагогика, олигофренопедагогика и логопедия)</a:t>
            </a: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(очная, заочная формы обучения)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2809882" y="428625"/>
            <a:ext cx="6600825" cy="14287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Программы профессиональной переподготовки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5" y="1928803"/>
            <a:ext cx="8915400" cy="434025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Кафедра дефектологического образования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● Логопедическая работа в специальных образовательных организациях и медицинских учреждениях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– профессиональная подготовка в сфере логопедии</a:t>
            </a:r>
          </a:p>
          <a:p>
            <a: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●  Олигофренопедагогика -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развитие профессиональной компетентности в области обучения и воспитания детей с нарушениями интеллекта дошкольного и школьного возраста </a:t>
            </a:r>
          </a:p>
          <a:p>
            <a: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● Инклюзивное образование –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профессиональная подготовка специалистов для инклюзивного образования детей с ОВЗ в образовательных учреждениях </a:t>
            </a:r>
          </a:p>
          <a:p>
            <a: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● Специальная психология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- развитие профессиональной компетентности в области психологического сопровождения детей с ОВЗ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33" y="214313"/>
            <a:ext cx="6353175" cy="9144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Курсы повышения квалификации</a:t>
            </a:r>
            <a:endParaRPr lang="ru-RU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571625"/>
            <a:ext cx="8915400" cy="4857750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Кафедра дефектологического образования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Современные подходы в образовании детей с ОВЗ в условиях реализации ФГОС НОО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Создание единого образовательного пространства в условиях реализации ФГОС ДО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Методологические основы и организация работы учителей-дефектологов в образовательных учреждениях I-VIII вида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 Методологические основы и организация работы педагогов с детьми с нарушениями: речи, зрения, слуха, опорно-двигательного аппарата, интеллекта, задержкой психического развития  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Организация коррекционной работы с детьми с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кохлеарными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имплантантами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Инклюзивное образование</a:t>
            </a:r>
          </a:p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● Специальная психология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www.chsu.ru/documents/10157/206070246/%D0%A0%D0%A3%D0%9C%D0%A6_%D0%9A%D0%B0%D1%80%D1%82%D0%B0.jpg/f29f1f4f-3bfc-4d6b-a9c0-b5163a3e52f1?t=1509606389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84" y="3422481"/>
            <a:ext cx="5578065" cy="343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ая выноска 18"/>
          <p:cNvSpPr/>
          <p:nvPr/>
        </p:nvSpPr>
        <p:spPr>
          <a:xfrm>
            <a:off x="2166918" y="3286124"/>
            <a:ext cx="3099065" cy="649287"/>
          </a:xfrm>
          <a:prstGeom prst="wedgeRectCallout">
            <a:avLst>
              <a:gd name="adj1" fmla="val -491"/>
              <a:gd name="adj2" fmla="val 15540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50" y="0"/>
              <a:ext cx="142875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2" name="Рисунок 8" descr="C:\Users\Алия\AppData\Local\Microsoft\Windows\Temporary Internet Files\Content.Word\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000125"/>
              <a:ext cx="8215313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4" name="Прямоугольник 16"/>
          <p:cNvSpPr>
            <a:spLocks noChangeArrowheads="1"/>
          </p:cNvSpPr>
          <p:nvPr/>
        </p:nvSpPr>
        <p:spPr bwMode="auto">
          <a:xfrm>
            <a:off x="1083441" y="1142984"/>
            <a:ext cx="65541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Добро пожаловать в РУМЦ СЗФО ЧГУ!</a:t>
            </a:r>
          </a:p>
        </p:txBody>
      </p:sp>
      <p:pic>
        <p:nvPicPr>
          <p:cNvPr id="19465" name="Picture 10" descr="C:\Users\134E~1\AppData\Local\Temp\Rar$DIa0.129\static_qr_code_without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4" y="3286124"/>
            <a:ext cx="67243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C:\Users\Ольга\Downloads\Л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1298" y="3357562"/>
            <a:ext cx="145838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38422" y="1500174"/>
            <a:ext cx="5143535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800" b="1" dirty="0">
                <a:solidFill>
                  <a:srgbClr val="FF0000"/>
                </a:solidFill>
                <a:latin typeface="Calibri" pitchFamily="34" charset="0"/>
              </a:rPr>
              <a:t>Телефон: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800" dirty="0">
                <a:latin typeface="Calibri" pitchFamily="34" charset="0"/>
              </a:rPr>
              <a:t>8 (8202) 518-123 </a:t>
            </a:r>
            <a:br>
              <a:rPr lang="ru-RU" sz="1800" dirty="0">
                <a:latin typeface="Calibri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all</a:t>
            </a:r>
            <a:r>
              <a:rPr lang="ru-RU" sz="1800" b="1" dirty="0">
                <a:solidFill>
                  <a:srgbClr val="FF0000"/>
                </a:solidFill>
                <a:latin typeface="Calibri" pitchFamily="34" charset="0"/>
              </a:rPr>
              <a:t>-центр:</a:t>
            </a:r>
            <a:r>
              <a:rPr lang="ru-RU" sz="1800" dirty="0">
                <a:latin typeface="Calibri" pitchFamily="34" charset="0"/>
              </a:rPr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800" dirty="0">
                <a:latin typeface="Calibri" pitchFamily="34" charset="0"/>
              </a:rPr>
              <a:t>8-800-550-19-35 </a:t>
            </a:r>
            <a:br>
              <a:rPr lang="ru-RU" sz="1800" dirty="0">
                <a:latin typeface="Calibri" pitchFamily="34" charset="0"/>
              </a:rPr>
            </a:br>
            <a:r>
              <a:rPr lang="ru-RU" sz="1800" b="1" dirty="0" err="1">
                <a:solidFill>
                  <a:srgbClr val="FF0000"/>
                </a:solidFill>
                <a:latin typeface="Calibri" pitchFamily="34" charset="0"/>
              </a:rPr>
              <a:t>E-mail</a:t>
            </a:r>
            <a:r>
              <a:rPr lang="ru-RU" sz="1800" b="1" dirty="0">
                <a:solidFill>
                  <a:srgbClr val="FF0000"/>
                </a:solidFill>
                <a:latin typeface="Calibri" pitchFamily="34" charset="0"/>
              </a:rPr>
              <a:t>: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800" dirty="0" err="1">
                <a:latin typeface="Calibri" pitchFamily="34" charset="0"/>
              </a:rPr>
              <a:t>rumts_szfo_chgu@mail.ru</a:t>
            </a:r>
            <a:r>
              <a:rPr lang="ru-RU" dirty="0">
                <a:latin typeface="Calibri" pitchFamily="34" charset="0"/>
              </a:rPr>
              <a:t> </a:t>
            </a: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69" name="Рисунок 5" descr="учи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3" y="1714501"/>
            <a:ext cx="1988079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2881298" y="0"/>
            <a:ext cx="5349336" cy="1000108"/>
            <a:chOff x="2730496" y="44624"/>
            <a:chExt cx="4937848" cy="1000108"/>
          </a:xfrm>
        </p:grpSpPr>
        <p:pic>
          <p:nvPicPr>
            <p:cNvPr id="22" name="Рисунок 6" descr="C:\Users\Алия\AppData\Local\Microsoft\Windows\Temporary Internet Files\Content.Word\¦д¦-TАTГ¦-1.jpg"/>
            <p:cNvPicPr>
              <a:picLocks noChangeAspect="1" noChangeArrowheads="1"/>
            </p:cNvPicPr>
            <p:nvPr/>
          </p:nvPicPr>
          <p:blipFill>
            <a:blip r:embed="rId8" cstate="print"/>
            <a:srcRect r="81347"/>
            <a:stretch>
              <a:fillRect/>
            </a:stretch>
          </p:blipFill>
          <p:spPr bwMode="auto">
            <a:xfrm>
              <a:off x="2730496" y="187476"/>
              <a:ext cx="972772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E:\2018\Для буклета\рисунки\РУМЦ СЗФО ЧГУ_логотип РУМЦ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84019" y="116632"/>
              <a:ext cx="1584325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653694" y="44624"/>
              <a:ext cx="244904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>
                      <a:lumMod val="50000"/>
                    </a:schemeClr>
                  </a:solidFill>
                </a:rPr>
                <a:t>СЕТЬ РЕСУРСНЫХ УЧЕБНО-МЕТОДИЧЕСКИХ ЦЕНТРОВ ПО ОБУЧЕНИЮ ИНВАЛИДОВ И ЛИЦ С ОГРАНИЧЕННЫМИ ВОЗМОЖНОСТЯМИ ЗДОРОВЬЯ</a:t>
              </a:r>
              <a:endParaRPr lang="ru-RU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2139" y="4643446"/>
            <a:ext cx="2358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г. Череповец, </a:t>
            </a:r>
          </a:p>
          <a:p>
            <a:r>
              <a:rPr lang="ru-RU" sz="1600" dirty="0" smtClean="0"/>
              <a:t>Вологодская обл.,</a:t>
            </a:r>
          </a:p>
          <a:p>
            <a:r>
              <a:rPr lang="ru-RU" sz="1600" dirty="0" smtClean="0"/>
              <a:t>Пр. Советский, д.10, оф.102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10752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107531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107533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Скругленный прямоугольник 12"/>
          <p:cNvSpPr/>
          <p:nvPr/>
        </p:nvSpPr>
        <p:spPr>
          <a:xfrm rot="5400000">
            <a:off x="3381364" y="-1000156"/>
            <a:ext cx="3286148" cy="9001188"/>
          </a:xfrm>
          <a:prstGeom prst="roundRect">
            <a:avLst/>
          </a:prstGeom>
          <a:solidFill>
            <a:srgbClr val="FF99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Инклюзивное образование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форма обучения, при которой каждому человеку, независимо от имеющихся физических, интеллектуальных, социальных, эмоциональных, языковых и других особенностей, предоставляется возможность учиться в общеобразовательных учреждениях.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66852" y="1142984"/>
            <a:ext cx="6618287" cy="70643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81B94-8B9D-4D69-AD4C-ABBD4B1E383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5" descr="j0186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40" y="1785926"/>
            <a:ext cx="3011383" cy="371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1135" y="0"/>
            <a:ext cx="924866" cy="125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лилиния 17"/>
          <p:cNvSpPr/>
          <p:nvPr/>
        </p:nvSpPr>
        <p:spPr>
          <a:xfrm>
            <a:off x="504055" y="1616454"/>
            <a:ext cx="4427339" cy="1198770"/>
          </a:xfrm>
          <a:custGeom>
            <a:avLst/>
            <a:gdLst>
              <a:gd name="connsiteX0" fmla="*/ 0 w 3931968"/>
              <a:gd name="connsiteY0" fmla="*/ 0 h 1198770"/>
              <a:gd name="connsiteX1" fmla="*/ 3931968 w 3931968"/>
              <a:gd name="connsiteY1" fmla="*/ 0 h 1198770"/>
              <a:gd name="connsiteX2" fmla="*/ 3931968 w 3931968"/>
              <a:gd name="connsiteY2" fmla="*/ 1198770 h 1198770"/>
              <a:gd name="connsiteX3" fmla="*/ 0 w 3931968"/>
              <a:gd name="connsiteY3" fmla="*/ 1198770 h 1198770"/>
              <a:gd name="connsiteX4" fmla="*/ 0 w 3931968"/>
              <a:gd name="connsiteY4" fmla="*/ 0 h 11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68" h="1198770">
                <a:moveTo>
                  <a:pt x="0" y="0"/>
                </a:moveTo>
                <a:lnTo>
                  <a:pt x="3931968" y="0"/>
                </a:lnTo>
                <a:lnTo>
                  <a:pt x="3931968" y="1198770"/>
                </a:lnTo>
                <a:lnTo>
                  <a:pt x="0" y="119877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Изменения отношения государства и общества к людям с проблемами в развитии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886543" y="430030"/>
            <a:ext cx="4846304" cy="1198770"/>
          </a:xfrm>
          <a:custGeom>
            <a:avLst/>
            <a:gdLst>
              <a:gd name="connsiteX0" fmla="*/ 0 w 3931968"/>
              <a:gd name="connsiteY0" fmla="*/ 0 h 1198770"/>
              <a:gd name="connsiteX1" fmla="*/ 3931968 w 3931968"/>
              <a:gd name="connsiteY1" fmla="*/ 0 h 1198770"/>
              <a:gd name="connsiteX2" fmla="*/ 3931968 w 3931968"/>
              <a:gd name="connsiteY2" fmla="*/ 1198770 h 1198770"/>
              <a:gd name="connsiteX3" fmla="*/ 0 w 3931968"/>
              <a:gd name="connsiteY3" fmla="*/ 1198770 h 1198770"/>
              <a:gd name="connsiteX4" fmla="*/ 0 w 3931968"/>
              <a:gd name="connsiteY4" fmla="*/ 0 h 11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68" h="1198770">
                <a:moveTo>
                  <a:pt x="0" y="0"/>
                </a:moveTo>
                <a:lnTo>
                  <a:pt x="3931968" y="0"/>
                </a:lnTo>
                <a:lnTo>
                  <a:pt x="3931968" y="1198770"/>
                </a:lnTo>
                <a:lnTo>
                  <a:pt x="0" y="119877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Общемировые тенденции  увеличения численности детей, нуждающихся в специальных условиях получения образования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89386" y="3382358"/>
            <a:ext cx="3931968" cy="1198770"/>
          </a:xfrm>
          <a:custGeom>
            <a:avLst/>
            <a:gdLst>
              <a:gd name="connsiteX0" fmla="*/ 0 w 3931968"/>
              <a:gd name="connsiteY0" fmla="*/ 0 h 1198770"/>
              <a:gd name="connsiteX1" fmla="*/ 3931968 w 3931968"/>
              <a:gd name="connsiteY1" fmla="*/ 0 h 1198770"/>
              <a:gd name="connsiteX2" fmla="*/ 3931968 w 3931968"/>
              <a:gd name="connsiteY2" fmla="*/ 1198770 h 1198770"/>
              <a:gd name="connsiteX3" fmla="*/ 0 w 3931968"/>
              <a:gd name="connsiteY3" fmla="*/ 1198770 h 1198770"/>
              <a:gd name="connsiteX4" fmla="*/ 0 w 3931968"/>
              <a:gd name="connsiteY4" fmla="*/ 0 h 11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68" h="1198770">
                <a:moveTo>
                  <a:pt x="0" y="0"/>
                </a:moveTo>
                <a:lnTo>
                  <a:pt x="3931968" y="0"/>
                </a:lnTo>
                <a:lnTo>
                  <a:pt x="3931968" y="1198770"/>
                </a:lnTo>
                <a:lnTo>
                  <a:pt x="0" y="119877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Качественное изменение состава детей с ОВЗ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92188" y="5157114"/>
            <a:ext cx="5724908" cy="1224214"/>
          </a:xfrm>
          <a:custGeom>
            <a:avLst/>
            <a:gdLst>
              <a:gd name="connsiteX0" fmla="*/ 0 w 6443235"/>
              <a:gd name="connsiteY0" fmla="*/ 0 h 1224214"/>
              <a:gd name="connsiteX1" fmla="*/ 6443235 w 6443235"/>
              <a:gd name="connsiteY1" fmla="*/ 0 h 1224214"/>
              <a:gd name="connsiteX2" fmla="*/ 6443235 w 6443235"/>
              <a:gd name="connsiteY2" fmla="*/ 1224214 h 1224214"/>
              <a:gd name="connsiteX3" fmla="*/ 0 w 6443235"/>
              <a:gd name="connsiteY3" fmla="*/ 1224214 h 1224214"/>
              <a:gd name="connsiteX4" fmla="*/ 0 w 6443235"/>
              <a:gd name="connsiteY4" fmla="*/ 0 h 12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3235" h="1224214">
                <a:moveTo>
                  <a:pt x="0" y="0"/>
                </a:moveTo>
                <a:lnTo>
                  <a:pt x="6443235" y="0"/>
                </a:lnTo>
                <a:lnTo>
                  <a:pt x="6443235" y="1224214"/>
                </a:lnTo>
                <a:lnTo>
                  <a:pt x="0" y="122421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79" tIns="30480" rIns="30480" bIns="30479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rgbClr val="C00000"/>
                </a:solidFill>
              </a:rPr>
              <a:t>Современные вызовы </a:t>
            </a:r>
          </a:p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rgbClr val="C00000"/>
                </a:solidFill>
              </a:rPr>
              <a:t>к образованию детей с ОВЗ в РФ</a:t>
            </a:r>
            <a:endParaRPr lang="ru-RU" sz="2400" kern="1200" dirty="0">
              <a:solidFill>
                <a:srgbClr val="C00000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931403" y="2204864"/>
            <a:ext cx="4542366" cy="1224214"/>
          </a:xfrm>
          <a:custGeom>
            <a:avLst/>
            <a:gdLst>
              <a:gd name="connsiteX0" fmla="*/ 0 w 4015424"/>
              <a:gd name="connsiteY0" fmla="*/ 0 h 1224214"/>
              <a:gd name="connsiteX1" fmla="*/ 4015424 w 4015424"/>
              <a:gd name="connsiteY1" fmla="*/ 0 h 1224214"/>
              <a:gd name="connsiteX2" fmla="*/ 4015424 w 4015424"/>
              <a:gd name="connsiteY2" fmla="*/ 1224214 h 1224214"/>
              <a:gd name="connsiteX3" fmla="*/ 0 w 4015424"/>
              <a:gd name="connsiteY3" fmla="*/ 1224214 h 1224214"/>
              <a:gd name="connsiteX4" fmla="*/ 0 w 4015424"/>
              <a:gd name="connsiteY4" fmla="*/ 0 h 12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424" h="1224214">
                <a:moveTo>
                  <a:pt x="0" y="0"/>
                </a:moveTo>
                <a:lnTo>
                  <a:pt x="4015424" y="0"/>
                </a:lnTo>
                <a:lnTo>
                  <a:pt x="4015424" y="1224214"/>
                </a:lnTo>
                <a:lnTo>
                  <a:pt x="0" y="122421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Развитие науки , получение новых данных об образовательных возможностях детей с ОВЗ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546095" y="4941090"/>
            <a:ext cx="4015424" cy="1224214"/>
          </a:xfrm>
          <a:custGeom>
            <a:avLst/>
            <a:gdLst>
              <a:gd name="connsiteX0" fmla="*/ 0 w 4015424"/>
              <a:gd name="connsiteY0" fmla="*/ 0 h 1224214"/>
              <a:gd name="connsiteX1" fmla="*/ 4015424 w 4015424"/>
              <a:gd name="connsiteY1" fmla="*/ 0 h 1224214"/>
              <a:gd name="connsiteX2" fmla="*/ 4015424 w 4015424"/>
              <a:gd name="connsiteY2" fmla="*/ 1224214 h 1224214"/>
              <a:gd name="connsiteX3" fmla="*/ 0 w 4015424"/>
              <a:gd name="connsiteY3" fmla="*/ 1224214 h 1224214"/>
              <a:gd name="connsiteX4" fmla="*/ 0 w 4015424"/>
              <a:gd name="connsiteY4" fmla="*/ 0 h 12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424" h="1224214">
                <a:moveTo>
                  <a:pt x="0" y="0"/>
                </a:moveTo>
                <a:lnTo>
                  <a:pt x="4015424" y="0"/>
                </a:lnTo>
                <a:lnTo>
                  <a:pt x="4015424" y="1224214"/>
                </a:lnTo>
                <a:lnTo>
                  <a:pt x="0" y="122421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Развитие практики общего, специального  и инклюзивного </a:t>
            </a:r>
            <a:r>
              <a:rPr lang="ru-RU" sz="2000" kern="1200" dirty="0" smtClean="0">
                <a:solidFill>
                  <a:schemeClr val="tx1"/>
                </a:solidFill>
              </a:rPr>
              <a:t>образования 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87560" y="3140968"/>
            <a:ext cx="4248472" cy="1224214"/>
          </a:xfrm>
          <a:custGeom>
            <a:avLst/>
            <a:gdLst>
              <a:gd name="connsiteX0" fmla="*/ 0 w 4015424"/>
              <a:gd name="connsiteY0" fmla="*/ 0 h 1224214"/>
              <a:gd name="connsiteX1" fmla="*/ 4015424 w 4015424"/>
              <a:gd name="connsiteY1" fmla="*/ 0 h 1224214"/>
              <a:gd name="connsiteX2" fmla="*/ 4015424 w 4015424"/>
              <a:gd name="connsiteY2" fmla="*/ 1224214 h 1224214"/>
              <a:gd name="connsiteX3" fmla="*/ 0 w 4015424"/>
              <a:gd name="connsiteY3" fmla="*/ 1224214 h 1224214"/>
              <a:gd name="connsiteX4" fmla="*/ 0 w 4015424"/>
              <a:gd name="connsiteY4" fmla="*/ 0 h 12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424" h="1224214">
                <a:moveTo>
                  <a:pt x="0" y="0"/>
                </a:moveTo>
                <a:lnTo>
                  <a:pt x="4015424" y="0"/>
                </a:lnTo>
                <a:lnTo>
                  <a:pt x="4015424" y="1224214"/>
                </a:lnTo>
                <a:lnTo>
                  <a:pt x="0" y="122421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Развитие общества, формирование социального запроса на вариативность форм образования детей с ОВЗ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016896" y="4437112"/>
            <a:ext cx="720080" cy="576064"/>
          </a:xfrm>
          <a:prstGeom prst="downArrow">
            <a:avLst/>
          </a:prstGeom>
          <a:solidFill>
            <a:srgbClr val="FF33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738554" y="214290"/>
            <a:ext cx="574357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3300"/>
                </a:solidFill>
                <a:latin typeface="Bookman Old Style" pitchFamily="18" charset="0"/>
              </a:rPr>
              <a:t>Современные требования к образованию обучающихся с ОВЗ и инвалидностью</a:t>
            </a:r>
          </a:p>
        </p:txBody>
      </p:sp>
      <p:sp>
        <p:nvSpPr>
          <p:cNvPr id="2867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5238752" y="1643056"/>
            <a:ext cx="43751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/>
              <a:t>Внутренние требования:</a:t>
            </a:r>
          </a:p>
          <a:p>
            <a:pPr>
              <a:buFontTx/>
              <a:buNone/>
            </a:pPr>
            <a:r>
              <a:rPr lang="ru-RU" sz="1800" dirty="0" err="1">
                <a:solidFill>
                  <a:srgbClr val="FF0000"/>
                </a:solidFill>
              </a:rPr>
              <a:t>Мотивационно-смысловые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установки</a:t>
            </a:r>
          </a:p>
          <a:p>
            <a:pPr>
              <a:buFontTx/>
              <a:buNone/>
            </a:pPr>
            <a:r>
              <a:rPr lang="ru-RU" sz="1800" dirty="0" smtClean="0"/>
              <a:t> </a:t>
            </a:r>
            <a:r>
              <a:rPr lang="ru-RU" sz="1800" dirty="0"/>
              <a:t>(в т.ч. переход от клинико-дефектологической парадигмы к социальной)</a:t>
            </a:r>
          </a:p>
          <a:p>
            <a:pPr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Позитивный опыт работы </a:t>
            </a:r>
            <a:r>
              <a:rPr lang="ru-RU" sz="1800" dirty="0"/>
              <a:t>(истории успеха)</a:t>
            </a:r>
          </a:p>
          <a:p>
            <a:pPr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Возможность профессионально-личностного развития</a:t>
            </a:r>
          </a:p>
          <a:p>
            <a:pPr>
              <a:buFontTx/>
              <a:buNone/>
            </a:pPr>
            <a:endParaRPr lang="ru-RU" sz="1800" dirty="0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09530" y="1357298"/>
            <a:ext cx="403807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Внешние требования:</a:t>
            </a:r>
          </a:p>
          <a:p>
            <a:endParaRPr lang="ru-RU" b="1" dirty="0"/>
          </a:p>
          <a:p>
            <a:r>
              <a:rPr lang="ru-RU" dirty="0">
                <a:solidFill>
                  <a:srgbClr val="FF0000"/>
                </a:solidFill>
              </a:rPr>
              <a:t>Международные обязательства</a:t>
            </a:r>
            <a:r>
              <a:rPr lang="ru-RU" dirty="0"/>
              <a:t>: </a:t>
            </a:r>
          </a:p>
          <a:p>
            <a:r>
              <a:rPr lang="ru-RU" dirty="0"/>
              <a:t>Конвенция о правах инвалидов</a:t>
            </a:r>
          </a:p>
          <a:p>
            <a:r>
              <a:rPr lang="ru-RU" dirty="0"/>
              <a:t>Конвенция о правах ребенка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Государственные требования</a:t>
            </a:r>
            <a:r>
              <a:rPr lang="ru-RU" dirty="0"/>
              <a:t>:</a:t>
            </a:r>
          </a:p>
          <a:p>
            <a:r>
              <a:rPr lang="ru-RU" dirty="0"/>
              <a:t>Действующее законодательство</a:t>
            </a:r>
          </a:p>
          <a:p>
            <a:r>
              <a:rPr lang="ru-RU" dirty="0"/>
              <a:t>(273-ФЗ, Профессиональный </a:t>
            </a:r>
          </a:p>
          <a:p>
            <a:r>
              <a:rPr lang="ru-RU" dirty="0"/>
              <a:t>стандарт педагога и др.)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Общественный запрос</a:t>
            </a:r>
            <a:r>
              <a:rPr lang="ru-RU" dirty="0"/>
              <a:t>:</a:t>
            </a:r>
          </a:p>
          <a:p>
            <a:r>
              <a:rPr lang="ru-RU" dirty="0"/>
              <a:t>Ожидания родителей в конкретных</a:t>
            </a:r>
          </a:p>
          <a:p>
            <a:r>
              <a:rPr lang="ru-RU" dirty="0"/>
              <a:t>ситуациях</a:t>
            </a:r>
          </a:p>
          <a:p>
            <a:r>
              <a:rPr lang="ru-RU" dirty="0"/>
              <a:t>Активность общественных </a:t>
            </a:r>
          </a:p>
          <a:p>
            <a:r>
              <a:rPr lang="ru-RU" dirty="0"/>
              <a:t>организаций</a:t>
            </a:r>
          </a:p>
          <a:p>
            <a:endParaRPr lang="ru-RU" dirty="0"/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7137136" y="4797458"/>
            <a:ext cx="526256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FF3300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654676" y="5516595"/>
            <a:ext cx="3820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Командный междисциплинарный </a:t>
            </a:r>
          </a:p>
          <a:p>
            <a:pPr algn="ctr"/>
            <a:r>
              <a:rPr lang="ru-RU"/>
              <a:t>подход</a:t>
            </a:r>
          </a:p>
        </p:txBody>
      </p:sp>
      <p:sp>
        <p:nvSpPr>
          <p:cNvPr id="28680" name="AutoShape 11"/>
          <p:cNvSpPr>
            <a:spLocks noChangeArrowheads="1"/>
          </p:cNvSpPr>
          <p:nvPr/>
        </p:nvSpPr>
        <p:spPr bwMode="auto">
          <a:xfrm>
            <a:off x="4328716" y="5373688"/>
            <a:ext cx="1092067" cy="557212"/>
          </a:xfrm>
          <a:prstGeom prst="rightArrow">
            <a:avLst>
              <a:gd name="adj1" fmla="val 50000"/>
              <a:gd name="adj2" fmla="val 45228"/>
            </a:avLst>
          </a:prstGeom>
          <a:solidFill>
            <a:srgbClr val="FF3300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4219-5A6E-4EEC-8C29-22269147F7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8158" y="114298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Реализация  положений </a:t>
            </a:r>
          </a:p>
          <a:p>
            <a:pPr algn="ctr"/>
            <a:r>
              <a:rPr lang="ru-RU" sz="2400" dirty="0" smtClean="0"/>
              <a:t> ратифицированных международных документов, направленных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 создание условий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обеспечения качества жизнедеятельности</a:t>
            </a:r>
          </a:p>
          <a:p>
            <a:pPr algn="ctr"/>
            <a:r>
              <a:rPr lang="ru-RU" sz="2400" dirty="0" smtClean="0"/>
              <a:t> лицам с инвалидностью и ограниченными возможностями здоровья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СРЕДИ ОСНОВНЫХ ПРИНЦИПОВ ДЕЯТЕЛЬНОСТИ ГОСУДАРСТВ, ПРАВИТЕЛЬСТВ, </a:t>
            </a:r>
          </a:p>
          <a:p>
            <a:pPr algn="ctr"/>
            <a:r>
              <a:rPr lang="ru-RU" sz="2400" dirty="0" smtClean="0"/>
              <a:t>ВСЕХ ИНСТИТУТОВ ОБЩЕСТВА – </a:t>
            </a:r>
          </a:p>
          <a:p>
            <a:pPr algn="ctr"/>
            <a:r>
              <a:rPr lang="ru-RU" sz="2400" dirty="0" smtClean="0"/>
              <a:t>принципы доступности, равенства возможностей, полного и эффективного вовлечения </a:t>
            </a:r>
          </a:p>
          <a:p>
            <a:pPr algn="ctr"/>
            <a:r>
              <a:rPr lang="ru-RU" sz="2400" dirty="0" smtClean="0"/>
              <a:t>и включения в общество.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0564" y="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социально ориентированная модель общества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10322" y="500042"/>
            <a:ext cx="1071571" cy="642942"/>
          </a:xfrm>
          <a:prstGeom prst="downArrow">
            <a:avLst/>
          </a:prstGeom>
          <a:solidFill>
            <a:srgbClr val="FF33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95745" y="3714752"/>
            <a:ext cx="785818" cy="357190"/>
          </a:xfrm>
          <a:prstGeom prst="downArrow">
            <a:avLst>
              <a:gd name="adj1" fmla="val 50000"/>
              <a:gd name="adj2" fmla="val 40025"/>
            </a:avLst>
          </a:prstGeom>
          <a:solidFill>
            <a:srgbClr val="FF33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2151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21517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21512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881034" y="3571876"/>
            <a:ext cx="8215370" cy="1357322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внедрения инклюзивного образования</a:t>
            </a:r>
          </a:p>
          <a:p>
            <a:pPr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компоненты инклюзивной образовательной среды</a:t>
            </a:r>
          </a:p>
          <a:p>
            <a:pPr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кадровому составу</a:t>
            </a:r>
          </a:p>
          <a:p>
            <a:pPr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развивающей предметно-пространственной среды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1034" y="5286388"/>
            <a:ext cx="8358246" cy="500066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Методологическая основа модели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4524372" y="4929198"/>
            <a:ext cx="341756" cy="357190"/>
          </a:xfrm>
          <a:prstGeom prst="downArrow">
            <a:avLst/>
          </a:prstGeom>
          <a:solidFill>
            <a:srgbClr val="FF66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4524372" y="3214686"/>
            <a:ext cx="341756" cy="357190"/>
          </a:xfrm>
          <a:prstGeom prst="downArrow">
            <a:avLst/>
          </a:prstGeom>
          <a:solidFill>
            <a:srgbClr val="FF66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9596" y="2285992"/>
            <a:ext cx="8215370" cy="928694"/>
          </a:xfrm>
          <a:prstGeom prst="roundRect">
            <a:avLst/>
          </a:prstGeom>
          <a:solidFill>
            <a:srgbClr val="FFFF66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 по реализации инклюзивного образования детей с ОВЗ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530" y="1214422"/>
            <a:ext cx="9358378" cy="785818"/>
          </a:xfrm>
          <a:prstGeom prst="roundRect">
            <a:avLst/>
          </a:prstGeom>
          <a:solidFill>
            <a:srgbClr val="FF66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внедрения инклюзивного образования в ДОО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2151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21517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21512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952472" y="1357298"/>
            <a:ext cx="8358246" cy="857256"/>
          </a:xfrm>
          <a:prstGeom prst="roundRect">
            <a:avLst/>
          </a:prstGeom>
          <a:solidFill>
            <a:srgbClr val="FF660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Методологическая основа модели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23910" y="3000372"/>
            <a:ext cx="8358246" cy="2286016"/>
          </a:xfrm>
          <a:prstGeom prst="rect">
            <a:avLst/>
          </a:prstGeom>
          <a:solidFill>
            <a:srgbClr val="FFFF00">
              <a:alpha val="4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Методологическая основа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66786" y="3500438"/>
            <a:ext cx="1435100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Системный подход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процессу развития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452670" y="4000504"/>
            <a:ext cx="1955802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Гуманистический подход к педагогической работе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10058" y="3857628"/>
            <a:ext cx="2643206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Комплексный подход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изучению и развитию психики ребенка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10388" y="3429000"/>
            <a:ext cx="2500330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Дифференцированный подход к организации диагностической и коррекционной помощи ребенку с проблемами в развитии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10752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107531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107533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023910" y="1214422"/>
            <a:ext cx="8215370" cy="928694"/>
          </a:xfrm>
          <a:prstGeom prst="roundRect">
            <a:avLst/>
          </a:prstGeom>
          <a:solidFill>
            <a:srgbClr val="FF66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внедрения инклюзивного образования</a:t>
            </a:r>
          </a:p>
          <a:p>
            <a:pPr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компоненты инклюзивной образовательной среды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9530" y="2643182"/>
            <a:ext cx="9286940" cy="292895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Компоненты инклюзивной образовательной среды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80968" y="3214686"/>
            <a:ext cx="2286016" cy="10001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создание специальных образовательных условий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023910" y="4143380"/>
            <a:ext cx="2428892" cy="642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выбор формы получения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09794" y="4714884"/>
            <a:ext cx="2786082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определение степени включенности в образовательный процесс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881430" y="3357562"/>
            <a:ext cx="2428892" cy="1428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выбор методов коррекционной и психолого-педагогической поддержки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738818" y="4643446"/>
            <a:ext cx="1714512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создание охранительного режима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596074" y="3643314"/>
            <a:ext cx="2286016" cy="10715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индивидуально-ориентированная система оценивания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739082" y="4572008"/>
            <a:ext cx="1785950" cy="8572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формирование толерантности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3"/>
          <p:cNvCxnSpPr/>
          <p:nvPr/>
        </p:nvCxnSpPr>
        <p:spPr>
          <a:xfrm>
            <a:off x="623888" y="1122363"/>
            <a:ext cx="9072562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"/>
          <p:cNvCxnSpPr/>
          <p:nvPr/>
        </p:nvCxnSpPr>
        <p:spPr>
          <a:xfrm>
            <a:off x="415925" y="5805488"/>
            <a:ext cx="9074150" cy="15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3375" y="165100"/>
            <a:ext cx="9347200" cy="803275"/>
            <a:chOff x="416496" y="164920"/>
            <a:chExt cx="9347460" cy="803706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416496" y="189228"/>
              <a:ext cx="9347460" cy="779398"/>
              <a:chOff x="416496" y="189228"/>
              <a:chExt cx="9347460" cy="779398"/>
            </a:xfrm>
          </p:grpSpPr>
          <p:pic>
            <p:nvPicPr>
              <p:cNvPr id="10752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96" y="219326"/>
                <a:ext cx="2565400" cy="74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"/>
              <p:cNvGrpSpPr>
                <a:grpSpLocks/>
              </p:cNvGrpSpPr>
              <p:nvPr/>
            </p:nvGrpSpPr>
            <p:grpSpPr bwMode="auto">
              <a:xfrm>
                <a:off x="3462157" y="189228"/>
                <a:ext cx="2714979" cy="770176"/>
                <a:chOff x="3296592" y="189228"/>
                <a:chExt cx="2714979" cy="770176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300757" y="261810"/>
                  <a:ext cx="1711373" cy="64645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ИНСТИТУТ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ПЕДАГОГИКИ </a:t>
                  </a:r>
                </a:p>
                <a:p>
                  <a:pPr>
                    <a:defRPr/>
                  </a:pPr>
                  <a:r>
                    <a:rPr lang="ru-RU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 Black" pitchFamily="34" charset="0"/>
                    </a:rPr>
                    <a:t>И ПСИХОЛОГИТИ</a:t>
                  </a:r>
                </a:p>
              </p:txBody>
            </p:sp>
            <p:pic>
              <p:nvPicPr>
                <p:cNvPr id="107531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6592" y="189228"/>
                  <a:ext cx="1008335" cy="77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7376290" y="226866"/>
                <a:ext cx="2387666" cy="6464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КАФЕДРА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ДЕФЕКТОЛОГИЧЕСКОГО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ОБРАЗОВАНИЯ</a:t>
                </a:r>
              </a:p>
            </p:txBody>
          </p:sp>
        </p:grpSp>
        <p:pic>
          <p:nvPicPr>
            <p:cNvPr id="107533" name="Picture 7" descr="C:\Users\student\Downloads\DEB1F6C7-E21F-449B-9458-87561D57A7F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511" y="164920"/>
              <a:ext cx="786270" cy="7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952472" y="1214422"/>
            <a:ext cx="8215370" cy="928694"/>
          </a:xfrm>
          <a:prstGeom prst="roundRect">
            <a:avLst/>
          </a:prstGeom>
          <a:solidFill>
            <a:srgbClr val="FF66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0" algn="l"/>
                <a:tab pos="8255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внедрения инклюзивного образования</a:t>
            </a:r>
          </a:p>
          <a:p>
            <a:pPr algn="ctr">
              <a:buFont typeface="Arial" pitchFamily="34" charset="0"/>
              <a:buChar char="•"/>
              <a:tabLst>
                <a:tab pos="0" algn="l"/>
                <a:tab pos="825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требования к кадровому составу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5282" y="2214554"/>
            <a:ext cx="8931292" cy="342902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Требования к кадровому составу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952472" y="3071810"/>
            <a:ext cx="2143140" cy="642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Уровень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38158" y="3714752"/>
            <a:ext cx="2428892" cy="1357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не ниже магистратуры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знания о психолого-педагогических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особенностях детей с ОВЗ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595678" y="2643182"/>
            <a:ext cx="3000396" cy="4286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Личностные качества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38488" y="3071810"/>
            <a:ext cx="3571900" cy="2500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милосердие, эмпатия, толерантность, педагогический оптимизм, высокий уровень ответственности и  организации своей деятельности, умение сохранять конфиденциальность информации, дивергентность/гибкость мышления, мобильность поведения, социальная активность/просоциальное поведение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024702" y="2786058"/>
            <a:ext cx="2428892" cy="6429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Наличие специалистов в штатном расписании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81826" y="3429000"/>
            <a:ext cx="2643206" cy="2214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воспитатели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тьютор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учитель-логопед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учитель-дефектолог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педагог-психолог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социальный педагог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педагоги дополнительного образования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22411</TotalTime>
  <Words>1365</Words>
  <Application>Microsoft Office PowerPoint</Application>
  <PresentationFormat>Лист A4 (210x297 мм)</PresentationFormat>
  <Paragraphs>243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НАУЧНО-ПРАКТИЧЕСКОЕ ОБОСНОВАНИЕ МОДЕЛИ ВНЕДРЕНИЯ ИНКЛЮЗИВНОГО ОБРАЗОВАНИЯ В ДОШКОЛЬНОЙ ОБРАЗОВАТЕЛЬНОЙ ОРГАНИЗАЦИИ</vt:lpstr>
      <vt:lpstr>Слайд 2</vt:lpstr>
      <vt:lpstr>Слайд 3</vt:lpstr>
      <vt:lpstr>Современные требования к образованию обучающихся с ОВЗ и инвалидностью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Программы ВПО. Укрупненная группа направлений подготовки в ИПиП ЧГУ 44.00.00 Образование и педагогические науки</vt:lpstr>
      <vt:lpstr>Программы профессиональной переподготовки</vt:lpstr>
      <vt:lpstr>Курсы повышения квалификации</vt:lpstr>
      <vt:lpstr>Слайд 19</vt:lpstr>
      <vt:lpstr>БЛАГОДАРЮ ЗА ВНИМАНИЕ!</vt:lpstr>
    </vt:vector>
  </TitlesOfParts>
  <Company>ГОУ ВПО ЧГУ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user</cp:lastModifiedBy>
  <cp:revision>2086</cp:revision>
  <cp:lastPrinted>2018-01-29T10:35:45Z</cp:lastPrinted>
  <dcterms:created xsi:type="dcterms:W3CDTF">2010-07-28T13:49:31Z</dcterms:created>
  <dcterms:modified xsi:type="dcterms:W3CDTF">2021-11-09T10:52:12Z</dcterms:modified>
</cp:coreProperties>
</file>